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98" r:id="rId13"/>
    <p:sldId id="299" r:id="rId14"/>
    <p:sldId id="300" r:id="rId15"/>
    <p:sldId id="301" r:id="rId16"/>
    <p:sldId id="302" r:id="rId17"/>
    <p:sldId id="303" r:id="rId18"/>
    <p:sldId id="316" r:id="rId19"/>
    <p:sldId id="304" r:id="rId20"/>
    <p:sldId id="305" r:id="rId21"/>
    <p:sldId id="306" r:id="rId22"/>
    <p:sldId id="308" r:id="rId23"/>
    <p:sldId id="309" r:id="rId24"/>
    <p:sldId id="311" r:id="rId25"/>
    <p:sldId id="307" r:id="rId26"/>
    <p:sldId id="313" r:id="rId27"/>
    <p:sldId id="314" r:id="rId28"/>
    <p:sldId id="315" r:id="rId29"/>
    <p:sldId id="310" r:id="rId30"/>
    <p:sldId id="312" r:id="rId31"/>
    <p:sldId id="284" r:id="rId32"/>
    <p:sldId id="290" r:id="rId33"/>
    <p:sldId id="289" r:id="rId34"/>
    <p:sldId id="288" r:id="rId35"/>
    <p:sldId id="296" r:id="rId36"/>
    <p:sldId id="295" r:id="rId37"/>
    <p:sldId id="265" r:id="rId38"/>
    <p:sldId id="29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60CC4C6-9B7F-4DDC-91BF-66A1DA707F5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98"/>
            <p14:sldId id="299"/>
            <p14:sldId id="300"/>
            <p14:sldId id="301"/>
            <p14:sldId id="302"/>
            <p14:sldId id="303"/>
            <p14:sldId id="316"/>
            <p14:sldId id="304"/>
            <p14:sldId id="305"/>
            <p14:sldId id="306"/>
            <p14:sldId id="308"/>
            <p14:sldId id="309"/>
            <p14:sldId id="311"/>
            <p14:sldId id="307"/>
            <p14:sldId id="313"/>
            <p14:sldId id="314"/>
            <p14:sldId id="315"/>
            <p14:sldId id="310"/>
            <p14:sldId id="312"/>
            <p14:sldId id="284"/>
            <p14:sldId id="290"/>
            <p14:sldId id="289"/>
            <p14:sldId id="288"/>
            <p14:sldId id="296"/>
            <p14:sldId id="295"/>
            <p14:sldId id="265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94660"/>
  </p:normalViewPr>
  <p:slideViewPr>
    <p:cSldViewPr>
      <p:cViewPr varScale="1">
        <p:scale>
          <a:sx n="110" d="100"/>
          <a:sy n="110" d="100"/>
        </p:scale>
        <p:origin x="20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27F2-D8C3-4976-A049-A6001AF4C93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7EFD-9742-46D2-8988-9A5A78789A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964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B36B-7D39-450B-A881-E1201CD621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27CB-CE54-4BBA-8D01-7AE92CCFBE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1590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16750-B116-4BA7-A858-6ED2EA8812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770D7-601C-4320-B847-0CB917A354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4657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21CC-9A3C-4705-8DBC-C4ABBAF86B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CE558-4D86-4238-9293-378027DC6AC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2556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0608A-DB10-4E38-9885-EFAAC7CF12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1C462-6B0E-4A20-A4F3-AB7ED8C6E9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6757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E9C0-22D8-4181-A063-2D78F8537D3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D1C1-30B3-44AE-8F7B-8FA033A2B8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614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7B37-D43D-4CEF-822A-4478DEE4EB0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48F79-D1CE-46B5-8AB3-E55D53FE1E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9309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178E6-B73C-419C-A8C3-DCAB443D4E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B83BF-477A-4A3B-8B3F-393FD0D356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0979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05B78-31C5-4CE6-B565-0AB79F35CC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707B6-E43D-4BD8-86CA-B09C7A2E2B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132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6DC7-0012-4985-A4BF-42FD4EABBF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C712-BECF-4993-A382-1D03C76A79D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4495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8E8B7-179A-4AC4-864B-1D986CDF1A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5A7B-8D13-4C00-9ED2-6C76F9E354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273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50000">
              <a:schemeClr val="bg1"/>
            </a:gs>
            <a:gs pos="100000">
              <a:srgbClr val="66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F25926-BD89-4E5D-A32B-6F820CACFB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B9F748-8255-481D-8A02-4D8D2C526C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4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hyperlink" Target="http://z1.foto.rambler.ru/public/igorrr-64/1/171/1-webbig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ru.wikipedia.org/wiki/%D0%92%D0%B8%D1%81%D0%B5%D0%BB%D0%B8%D1%86%D0%B0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slide" Target="slide2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ru.wikipedia.org/wiki/%D0%94%D1%80%D0%B5%D0%B7%D0%B4%D0%B5%D0%B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&#1083;&#1077;&#1085;&#1072;\Desktop\22%20&#1080;&#1102;&#1085;&#1103;\&#1051;&#1077;&#1074;%20&#1051;&#1077;&#1097;&#1077;&#1085;&#1082;&#1086;%20-%20&#1044;&#1077;&#1085;&#1100;%20&#1055;&#1086;&#1073;&#1077;&#1076;&#1099;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slide" Target="slide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i90.beon.ru/58/50/815058/54/22794254/nadya_bogdanova.jpeg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slide" Target="slide27.xml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539552" y="198884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Дети – герои Великой Отечественной войны</a:t>
            </a:r>
          </a:p>
        </p:txBody>
      </p:sp>
      <p:pic>
        <p:nvPicPr>
          <p:cNvPr id="2052" name="Рисунок 3" descr="119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071937"/>
            <a:ext cx="3714750" cy="245268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Рисунок 5" descr="12230.jpg"/>
          <p:cNvPicPr>
            <a:picLocks noChangeAspect="1"/>
          </p:cNvPicPr>
          <p:nvPr/>
        </p:nvPicPr>
        <p:blipFill>
          <a:blip r:embed="rId3">
            <a:lum bright="20000" contrast="10000"/>
          </a:blip>
          <a:srcRect/>
          <a:stretch>
            <a:fillRect/>
          </a:stretch>
        </p:blipFill>
        <p:spPr bwMode="auto">
          <a:xfrm>
            <a:off x="5572125" y="138113"/>
            <a:ext cx="2928938" cy="210502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5-конечная звезда 7"/>
          <p:cNvSpPr/>
          <p:nvPr/>
        </p:nvSpPr>
        <p:spPr>
          <a:xfrm>
            <a:off x="324085" y="226212"/>
            <a:ext cx="1928826" cy="1928826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3320" name="Picture 2" descr="Картинка 1 из 4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61048"/>
            <a:ext cx="407511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478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reeklish.org/features/zoya/images/new-collage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5554662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5720" y="5643578"/>
            <a:ext cx="829592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b="1" cap="all" dirty="0">
                <a:ln w="9000" cmpd="sng">
                  <a:solidFill>
                    <a:srgbClr val="C4652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C4652D">
                        <a:shade val="20000"/>
                        <a:satMod val="245000"/>
                      </a:srgbClr>
                    </a:gs>
                    <a:gs pos="43000">
                      <a:srgbClr val="C4652D">
                        <a:satMod val="255000"/>
                      </a:srgbClr>
                    </a:gs>
                    <a:gs pos="48000">
                      <a:srgbClr val="C4652D">
                        <a:shade val="85000"/>
                        <a:satMod val="255000"/>
                      </a:srgbClr>
                    </a:gs>
                    <a:gs pos="100000">
                      <a:srgbClr val="C4652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Зоя Космодемьянская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6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>
            <a:hlinkClick r:id="rId4" action="ppaction://hlinksldjump"/>
          </p:cNvPr>
          <p:cNvSpPr/>
          <p:nvPr/>
        </p:nvSpPr>
        <p:spPr>
          <a:xfrm>
            <a:off x="2267744" y="1156144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366243" y="3137905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5-конечная звезда 8">
            <a:hlinkClick r:id="rId4" action="ppaction://hlinksldjump"/>
          </p:cNvPr>
          <p:cNvSpPr/>
          <p:nvPr/>
        </p:nvSpPr>
        <p:spPr>
          <a:xfrm>
            <a:off x="3203848" y="4725144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9235293">
            <a:off x="-488859" y="3479550"/>
            <a:ext cx="501316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ПАРТИЗАНКА  ТАНЯ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683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499992" y="836712"/>
            <a:ext cx="4186237" cy="90805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Семья</a:t>
            </a: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3635896" y="1592474"/>
            <a:ext cx="5194300" cy="180020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Отец Зои Анатолий учился в духовной семинарии, но не окончил её; женился на местной учительнице Любови Чуриковой</a:t>
            </a: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078162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1008"/>
            <a:ext cx="5111750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876925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683568" y="4536157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71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23528" y="664287"/>
            <a:ext cx="5112568" cy="749505"/>
          </a:xfrm>
        </p:spPr>
        <p:txBody>
          <a:bodyPr/>
          <a:lstStyle/>
          <a:p>
            <a:r>
              <a:rPr lang="ru-RU" dirty="0" smtClean="0"/>
              <a:t>Подвиг девушки…</a:t>
            </a:r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3995936" y="1412776"/>
            <a:ext cx="4955021" cy="4824660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 smtClean="0"/>
              <a:t>В ночь с 21 на 22 ноября 1941 года Зоя Космодемьянская перешла линию фронта в составе специальной диверсионно-разведывательной группы из 10 человек. Уже на оккупированной территории бойцы в глубине леса напоролись на вражеский патруль. Кто-то погиб, кто-то, проявив малодушие, повернул назад и лишь трое – командир группы Борис </a:t>
            </a:r>
            <a:r>
              <a:rPr lang="ru-RU" sz="2200" dirty="0" err="1" smtClean="0"/>
              <a:t>Крайнов</a:t>
            </a:r>
            <a:r>
              <a:rPr lang="ru-RU" sz="2200" dirty="0" smtClean="0"/>
              <a:t>, Зоя Космодемьянская и комсорг разведшколы Василий Клубков продолжили движение по ранее определённому маршруту.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13792"/>
            <a:ext cx="347027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280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2" y="30392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конечная звезда 6"/>
          <p:cNvSpPr/>
          <p:nvPr/>
        </p:nvSpPr>
        <p:spPr>
          <a:xfrm>
            <a:off x="8100392" y="5614088"/>
            <a:ext cx="755576" cy="6703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36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4626260" y="1052736"/>
            <a:ext cx="4248472" cy="482453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В ночь с 27 на 28 ноября они достигли деревни Петрищево, где, помимо других военных объектов гитлеровцев, предстояло уничтожить тщательно замаскированный под конюшню полевой пункт радио- и радиотехнической разведки.</a:t>
            </a:r>
          </a:p>
        </p:txBody>
      </p:sp>
      <p:pic>
        <p:nvPicPr>
          <p:cNvPr id="4" name="Picture 2" descr="http://www.sertification.ru/news/bitva/images/5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t="5722" r="3880" b="5722"/>
          <a:stretch/>
        </p:blipFill>
        <p:spPr bwMode="auto">
          <a:xfrm>
            <a:off x="251520" y="1556792"/>
            <a:ext cx="4114800" cy="303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конечная звезда 6"/>
          <p:cNvSpPr/>
          <p:nvPr/>
        </p:nvSpPr>
        <p:spPr>
          <a:xfrm>
            <a:off x="7956376" y="5373216"/>
            <a:ext cx="845840" cy="6703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2555776" y="4687288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1331640" y="618499"/>
            <a:ext cx="845840" cy="6703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24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24744"/>
            <a:ext cx="5842967" cy="504056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Плен, пытки и казнь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280920" cy="36718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2400" dirty="0" smtClean="0"/>
              <a:t>   Зоя Космодемьянская проникает в южную часть деревни и бутылками с зажигательной смесью уничтожает дома, где квартируют немцы. </a:t>
            </a:r>
          </a:p>
          <a:p>
            <a:pPr>
              <a:buFont typeface="Wingdings 2" pitchFamily="18" charset="2"/>
              <a:buNone/>
            </a:pPr>
            <a:r>
              <a:rPr lang="ru-RU" sz="2400" dirty="0" smtClean="0"/>
              <a:t>    Зоя успешно выполнила боевое задание - бутылками «КС» уничтожила два дома и вражеский автомобиль. Однако при возвращении обратно в лес, когда она уже была далеко от места диверсии, её заметил местный староста Свиридов. Он вызвал фашистов. И Зоя была арестована. Свиридову благодарные оккупанты налили стакан водки, как об этом рассказали после освобождения Петрищево местные жители.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47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873307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103948" y="5477263"/>
            <a:ext cx="971600" cy="79208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12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/>
          <a:lstStyle/>
          <a:p>
            <a:r>
              <a:rPr lang="ru-RU" sz="4400" b="1" dirty="0" smtClean="0"/>
              <a:t>Немецкие солдаты проверяют прочность виселицы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497" y="2060848"/>
            <a:ext cx="5851525" cy="4389437"/>
          </a:xfr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121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908050"/>
            <a:ext cx="4618856" cy="5473278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dirty="0" smtClean="0"/>
              <a:t>На </a:t>
            </a:r>
            <a:r>
              <a:rPr lang="ru-RU" sz="2000" dirty="0"/>
              <a:t>допросе она назвалась Таней и не сказала ничего </a:t>
            </a:r>
            <a:r>
              <a:rPr lang="ru-RU" sz="2000" dirty="0" smtClean="0"/>
              <a:t>определённого.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dirty="0" smtClean="0"/>
              <a:t>Раздев догола, её пороли ремнями, затем приставленный к ней часовой на протяжении 4 часов водил её босой, в одном белье, по улице на морозе. К истязаниям Космодемьянской пытались присоединиться также местные жительницы </a:t>
            </a:r>
            <a:r>
              <a:rPr lang="ru-RU" sz="2000" dirty="0" err="1" smtClean="0"/>
              <a:t>Солина</a:t>
            </a:r>
            <a:r>
              <a:rPr lang="ru-RU" sz="2000" dirty="0" smtClean="0"/>
              <a:t> и Смирнова (</a:t>
            </a:r>
            <a:r>
              <a:rPr lang="ru-RU" sz="2000" dirty="0" err="1" smtClean="0"/>
              <a:t>погорелицы</a:t>
            </a:r>
            <a:r>
              <a:rPr lang="ru-RU" sz="2000" dirty="0" smtClean="0"/>
              <a:t>), бросившие в Космодемьянскую котелок с помоями (</a:t>
            </a:r>
            <a:r>
              <a:rPr lang="ru-RU" sz="2000" dirty="0" err="1" smtClean="0"/>
              <a:t>Солина</a:t>
            </a:r>
            <a:r>
              <a:rPr lang="ru-RU" sz="2000" dirty="0" smtClean="0"/>
              <a:t> и Смирнова впоследствии были приговорены к расстрелу)</a:t>
            </a:r>
            <a:r>
              <a:rPr lang="ru-RU" sz="2000" baseline="30000" dirty="0" smtClean="0"/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000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4575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987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92525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727536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Когда стало уже известно о 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гибели Зои, после освобождения частично сожженной разведчиками деревни советской армией, расследование показало, что один из группы, Клубков, оказался предателем. Стенограмма его допроса содержит подробное описание того, что произошло с Зоей: </a:t>
            </a:r>
            <a:endParaRPr lang="ru-RU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897833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23528" y="1840756"/>
            <a:ext cx="842493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«Когда я подходил к зданиям, которые должен был поджечь, то видел, что участки Космодемьянской и </a:t>
            </a:r>
            <a:r>
              <a:rPr lang="ru-RU" b="1" dirty="0" err="1">
                <a:solidFill>
                  <a:srgbClr val="002060"/>
                </a:solidFill>
              </a:rPr>
              <a:t>Крайнова</a:t>
            </a:r>
            <a:r>
              <a:rPr lang="ru-RU" b="1" dirty="0">
                <a:solidFill>
                  <a:srgbClr val="002060"/>
                </a:solidFill>
              </a:rPr>
              <a:t> загорелись. Подойдя к дому, я разбил бутылку зажигательной смеси и бросил ее, но она не загорелась. В это время я увидел невдалеке от себя двух немецких часовых и решил убежать в лес, расположенный в 300 метрах от деревни. Как только я прибежал в лес, на меня навалились два немецких солдата и сдали немецкому офицеру. Он наставил на меня револьвер и потребовал, чтобы я выдал, кто вместе со мной прибыл поджигать деревню.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4031193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cs typeface="Times New Roman" pitchFamily="18" charset="0"/>
              </a:rPr>
              <a:t>Я 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рассказал, что нас всего пришло трое, назвал имена </a:t>
            </a:r>
            <a:r>
              <a:rPr lang="ru-RU" sz="1600" b="1" dirty="0" err="1">
                <a:solidFill>
                  <a:srgbClr val="002060"/>
                </a:solidFill>
                <a:cs typeface="Times New Roman" pitchFamily="18" charset="0"/>
              </a:rPr>
              <a:t>Крайнова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 и Космодемьянской. Офицер немедленно отдал какое-то приказание и через какое-то время привели Зою. Ее спрашивали, как она поджигала деревню. Космодемьянская отвечала, что деревню она не поджигала. После этого офицер начал избивать ее и требовал показаний, она молчала, и тогда ее раздели догола и в течение 2- 3 часов избивали резиновыми палками. Но Космодемьянская говорила одно: «Убейте меня, я вам ничего не расскажу». Даже имени своего не назвала. Твердила, что зовут ее Таня. После чего ее увели, и я ее больше не видел». </a:t>
            </a:r>
            <a:r>
              <a:rPr lang="ru-RU" sz="1600" b="1" dirty="0" err="1">
                <a:solidFill>
                  <a:srgbClr val="002060"/>
                </a:solidFill>
                <a:cs typeface="Times New Roman" pitchFamily="18" charset="0"/>
              </a:rPr>
              <a:t>Клубкова</a:t>
            </a:r>
            <a:r>
              <a:rPr lang="ru-RU" sz="1600" b="1" dirty="0">
                <a:solidFill>
                  <a:srgbClr val="002060"/>
                </a:solidFill>
                <a:cs typeface="Times New Roman" pitchFamily="18" charset="0"/>
              </a:rPr>
              <a:t> судили и расстреляли.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134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403225"/>
            <a:ext cx="5773738" cy="5257800"/>
          </a:xfrm>
        </p:spPr>
      </p:pic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 rot="10800000" flipV="1">
            <a:off x="1116013" y="5770563"/>
            <a:ext cx="7777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>
                <a:solidFill>
                  <a:srgbClr val="002060"/>
                </a:solidFill>
              </a:rPr>
              <a:t>Щукин В.Г. Зоя Космодемьянская - холст, масло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2526"/>
            <a:ext cx="9252520" cy="6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925252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04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2"/>
          <p:cNvSpPr>
            <a:spLocks noGrp="1"/>
          </p:cNvSpPr>
          <p:nvPr>
            <p:ph idx="1"/>
          </p:nvPr>
        </p:nvSpPr>
        <p:spPr>
          <a:xfrm>
            <a:off x="31535" y="908720"/>
            <a:ext cx="8579048" cy="2763341"/>
          </a:xfrm>
        </p:spPr>
        <p:txBody>
          <a:bodyPr/>
          <a:lstStyle/>
          <a:p>
            <a:pPr marL="0" indent="0">
              <a:buNone/>
            </a:pPr>
            <a:r>
              <a:rPr lang="ru-RU" sz="2200" dirty="0" smtClean="0"/>
              <a:t>В 10:30 следующего утра, Космодемьянскую вывели на улицу, где уже была сооружена </a:t>
            </a:r>
            <a:r>
              <a:rPr lang="ru-RU" sz="2200" u="sng" dirty="0" smtClean="0">
                <a:hlinkClick r:id="rId2" tooltip="Виселица"/>
              </a:rPr>
              <a:t>виселица</a:t>
            </a:r>
            <a:r>
              <a:rPr lang="ru-RU" sz="2200" dirty="0" smtClean="0"/>
              <a:t>; на грудь ей повесили табличку с надписью «Поджигатель домов». Когда Космодемьянскую подвели к виселице, Смирнова ударила её по ногам палкой, крикнув: «Кому ты навредила? Мой дом сожгла, а немцам ничего не сделала…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91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" y="0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7956376" y="1125538"/>
            <a:ext cx="845840" cy="6703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2" descr="http://img-fotki.yandex.ru/get/4004/varjag-2007.78/0_39265_29f1aeea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87" y="2806506"/>
            <a:ext cx="5112568" cy="36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22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z="4800" smtClean="0"/>
              <a:t>22 июня 1941 г. </a:t>
            </a:r>
          </a:p>
          <a:p>
            <a:pPr algn="ctr">
              <a:buFont typeface="Arial" charset="0"/>
              <a:buNone/>
            </a:pPr>
            <a:r>
              <a:rPr lang="ru-RU" sz="4800" smtClean="0"/>
              <a:t>На нашу Родину вероломно напал злой и сильный враг – фашистская Германия.</a:t>
            </a:r>
          </a:p>
          <a:p>
            <a:endParaRPr lang="ru-RU" smtClean="0"/>
          </a:p>
        </p:txBody>
      </p:sp>
      <p:pic>
        <p:nvPicPr>
          <p:cNvPr id="1433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конечная звезда 5">
            <a:hlinkClick r:id="rId3" action="ppaction://hlinksldjump"/>
          </p:cNvPr>
          <p:cNvSpPr/>
          <p:nvPr/>
        </p:nvSpPr>
        <p:spPr>
          <a:xfrm>
            <a:off x="683568" y="972466"/>
            <a:ext cx="928695" cy="92869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5-конечная звезда 26">
            <a:hlinkClick r:id="rId3" action="ppaction://hlinksldjump"/>
          </p:cNvPr>
          <p:cNvSpPr/>
          <p:nvPr/>
        </p:nvSpPr>
        <p:spPr>
          <a:xfrm>
            <a:off x="7428701" y="4917313"/>
            <a:ext cx="928695" cy="92869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91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179512" y="937160"/>
            <a:ext cx="8832628" cy="201622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До самой виселицы вели её под руки. Шла ровно, с поднятой головой, молча, гордо. Довели до виселицы. Вокруг виселицы было много немцев и гражданских. Подвели к виселице, скомандовали расширить круг вокруг виселицы и стали её фотографировать… При ней была сумка с бутылками. Она крикнула: «Граждане! Вы не стойте, не смотрите, а надо помогать воевать! Эта моя смерть — это моё достижение». После этого один офицер замахнулся, а другие закричали на неё.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323528" y="4976918"/>
            <a:ext cx="971600" cy="935947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2" descr="http://img-fotki.yandex.ru/get/3708/varjag-2007.78/0_39266_5e641e07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87698"/>
            <a:ext cx="5808292" cy="344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00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5004048" y="1052736"/>
            <a:ext cx="39099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dirty="0"/>
              <a:t>Затем она сказала: «Товарищи, победа будет за нами. Немецкие солдаты, пока не поздно, сдавайтесь в плен». Офицер злобно заорал: «Русь!» «Советский Союз непобедим и не будет побеждён», — все это она говорила в момент, когда её фотографировали…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-конечная звезда 9"/>
          <p:cNvSpPr/>
          <p:nvPr/>
        </p:nvSpPr>
        <p:spPr>
          <a:xfrm>
            <a:off x="1637928" y="836712"/>
            <a:ext cx="845840" cy="720080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Picture 4" descr="http://photofile.ru/photo/nvu/2103985/large/3456656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845642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038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497019" cy="2304256"/>
          </a:xfrm>
        </p:spPr>
        <p:txBody>
          <a:bodyPr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dirty="0" smtClean="0"/>
              <a:t>Потом подставили ящик. Она без всякой команды стала сама на ящик. Подошёл немец и стал надевать петлю. Она в это время крикнула: «Сколько нас ни вешайте, всех не перевешаете, нас 170 миллионов. Но за меня вам наши товарищи отомстят». Это она сказала уже с петлёй на шее.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dirty="0" smtClean="0"/>
              <a:t>Она хотела ещё что-то сказать, но в этот момент ящик убрали из-под ног, и она повисла. Она взялась за верёвку рукой, но немец ударил её по рукам. После этого все разошлись.</a:t>
            </a:r>
            <a:endParaRPr lang="ru-RU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683568" y="3645024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320591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145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106809" y="4005064"/>
            <a:ext cx="8497639" cy="201622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Тело Зои провисело на виселице больше месяца, подвергалось надругательствам со стороны немцев. Только под Новый год немцы приказали убрать виселицу, и жители смогли похоронить тело Зои.</a:t>
            </a:r>
          </a:p>
          <a:p>
            <a:pPr>
              <a:buFont typeface="Wingdings 2" pitchFamily="18" charset="2"/>
              <a:buNone/>
            </a:pPr>
            <a:r>
              <a:rPr lang="ru-RU" sz="2000" dirty="0" smtClean="0"/>
              <a:t>    За свой подвиг Зое Космодемьянской было посмертно присвоено звание Героя Советского Союза. Она стала символом мужества и героической борьбы против фашистских захватчиков.</a:t>
            </a:r>
          </a:p>
        </p:txBody>
      </p:sp>
      <p:pic>
        <p:nvPicPr>
          <p:cNvPr id="4" name="Picture 2" descr="Картины о Великой Отечественной вой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246"/>
            <a:ext cx="4809265" cy="352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92525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ои документы\Рабочий стол\6753205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36712"/>
            <a:ext cx="2676178" cy="2680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40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25" y="1484313"/>
            <a:ext cx="8310563" cy="5091112"/>
          </a:xfrm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95536" y="953691"/>
            <a:ext cx="8229600" cy="1008063"/>
          </a:xfrm>
        </p:spPr>
        <p:txBody>
          <a:bodyPr/>
          <a:lstStyle/>
          <a:p>
            <a:r>
              <a:rPr lang="ru-RU" sz="3200" b="1" dirty="0" smtClean="0"/>
              <a:t>Тело казненной немцами Зои Космодемьянской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181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85750" y="1428750"/>
            <a:ext cx="8215313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Алекса́ндр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Анато́льевич</a:t>
            </a:r>
            <a:endParaRPr lang="ru-RU" sz="24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Космодемья́нский</a:t>
            </a: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—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Герой Советского Союза, брат Зои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Космодемьянской.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Гвардии старший лейтенант, командовал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батареей СУ-152 350-го гвардейского тяжёлого самоходного артиллерийского полка (43-я армия, 3-й Белорусский фронт). Погиб при штурме населённого пункта </a:t>
            </a:r>
            <a:r>
              <a:rPr lang="ru-RU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Фирбруденкруг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на </a:t>
            </a:r>
            <a:r>
              <a:rPr lang="ru-RU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Земландском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полуострове северо-западнее нынешнего Калининграда. Похоронен в Москве на Новодевичьем кладбище рядом с могилой сестры. В честь Александра Космодемьянского назван посёлок в составе Калининграда, а также малая планета «Шура» открытая Т. М. Смирновой 30 августа 1970 года в Крымской астрофизической обсерватории. В Москве есть Улица Зои и Александра Космодемьянских.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mirnagrad.ru/cgi-bin/exinform/page_040/002/pic_17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96838"/>
            <a:ext cx="23701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конечная звезда 6">
            <a:hlinkClick r:id="rId4" action="ppaction://hlinksldjump"/>
          </p:cNvPr>
          <p:cNvSpPr/>
          <p:nvPr/>
        </p:nvSpPr>
        <p:spPr>
          <a:xfrm>
            <a:off x="4860032" y="1916832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899592" y="681398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5-конечная звезда 8">
            <a:hlinkClick r:id="rId4" action="ppaction://hlinksldjump"/>
          </p:cNvPr>
          <p:cNvSpPr/>
          <p:nvPr/>
        </p:nvSpPr>
        <p:spPr>
          <a:xfrm>
            <a:off x="8104536" y="4307155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11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214313" y="1063030"/>
            <a:ext cx="84296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Есть в Москве необычная школа. В ее здании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уже восемь лет никто не учится. Ему 90 лет, но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городские власти не решаются его снести.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Школа №201 признана памятником федерального значения. Старое здание заслужило эту честь тем, что до сих пор помнит учившихся здесь героев Великой Отечественной войны Зою и Сашу Космодемьянских – брата и сестру, которые, несмотря на разницу в возрасте, всегда учились в одном классе. У ворот – дерево, заботливо посаженное Зоиными руками, а в новом здании школы, ставшей теперь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гимназией № 201 – музей, в котором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хранятся вещи, связанные с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семьей Космодемьянских. </a:t>
            </a:r>
            <a:endParaRPr lang="ru-RU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2704467" y="5676900"/>
            <a:ext cx="262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Парты Зои и Саши.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museum.ru/img.asp?18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6" y="332656"/>
            <a:ext cx="226218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Парты Зои и Саши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929063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11" name="5-конечная звезда 10">
            <a:hlinkClick r:id="rId5" action="ppaction://hlinksldjump"/>
          </p:cNvPr>
          <p:cNvSpPr/>
          <p:nvPr/>
        </p:nvSpPr>
        <p:spPr>
          <a:xfrm>
            <a:off x="1762722" y="5201929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5-конечная звезда 11">
            <a:hlinkClick r:id="rId5" action="ppaction://hlinksldjump"/>
          </p:cNvPr>
          <p:cNvSpPr/>
          <p:nvPr/>
        </p:nvSpPr>
        <p:spPr>
          <a:xfrm>
            <a:off x="899592" y="433824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5-конечная звезда 12">
            <a:hlinkClick r:id="rId5" action="ppaction://hlinksldjump"/>
          </p:cNvPr>
          <p:cNvSpPr/>
          <p:nvPr/>
        </p:nvSpPr>
        <p:spPr>
          <a:xfrm>
            <a:off x="4429125" y="4503305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38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useum.ru/imgB.asp?18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986338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4316092" y="5445224"/>
            <a:ext cx="4781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Зоя и Александр Космодемьянские.</a:t>
            </a:r>
          </a:p>
        </p:txBody>
      </p:sp>
      <p:pic>
        <p:nvPicPr>
          <p:cNvPr id="7" name="Picture 4" descr="Тетради Зои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845" y="1196752"/>
            <a:ext cx="38100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762472" y="4123956"/>
            <a:ext cx="1828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Тетради Зои.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904309"/>
            <a:ext cx="928903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-конечная звезда 10"/>
          <p:cNvSpPr/>
          <p:nvPr/>
        </p:nvSpPr>
        <p:spPr>
          <a:xfrm>
            <a:off x="953344" y="4529031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5-конечная звезда 11"/>
          <p:cNvSpPr/>
          <p:nvPr/>
        </p:nvSpPr>
        <p:spPr>
          <a:xfrm>
            <a:off x="6152616" y="908720"/>
            <a:ext cx="1108499" cy="93610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55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60575"/>
            <a:ext cx="1714500" cy="2228850"/>
          </a:xfrm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904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3933056"/>
            <a:ext cx="3898900" cy="27352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Памятник возле московской школы № 201</a:t>
            </a:r>
            <a:endParaRPr lang="ru-RU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60350"/>
            <a:ext cx="4129087" cy="6192838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455987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rot="10800000" flipV="1">
            <a:off x="5724741" y="3077438"/>
            <a:ext cx="3384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/>
              <a:t>Обелиск в память Зои Космодемьянской перед 46 средней школой в г. </a:t>
            </a:r>
            <a:r>
              <a:rPr lang="ru-RU" dirty="0">
                <a:hlinkClick r:id="rId4" tooltip="Дрезден"/>
              </a:rPr>
              <a:t>Дрезден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542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511460" y="836712"/>
            <a:ext cx="8229600" cy="5616476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dirty="0" smtClean="0"/>
              <a:t>      «Великая Отечественная война… Так уж случилось, что наша память о войне и все наши представления о ней – мужские. Это понятно: воевали-то в основном мужчины – но в этом и отражение нашего неполного знания о войне. Ведь огромная тяжесть легла на плечи матерей, жен, сестер, которые были санинструкторами на полях сражений,  кто заменял мужчин у станков на заводах и на колхозных полях. От женщины-матери идет начало жизни, и как-то несопоставимо это с войной, которая убивает жизнь». Так пишет белорусская писательница Светлана Алексиевич в книге «У войны не женское лицо». А закончить эту мысль хочется так: «и тем более не детское». Да. Война – не детское дело. Так и должно быть. Но эта война была особенной… она называлась Великой Отечественной потому, что все от мала до велика поднялись на защиту родины. Многие юные патриоты погибли в боях с врагом, а четверо  из них – Марат </a:t>
            </a:r>
            <a:r>
              <a:rPr lang="ru-RU" sz="1800" dirty="0" err="1" smtClean="0"/>
              <a:t>Казей</a:t>
            </a:r>
            <a:r>
              <a:rPr lang="ru-RU" sz="1800" dirty="0" smtClean="0"/>
              <a:t>, Валя Котик, Леня Голиков и Зина Портнова – были удостоены звания Героя  Советского Союза. О них нередко писали в газетах, им посвящали книги. И даже улицы и города нашей Великой Родины – России называли их именами. В те годы дети быстро взрослели, уже в 10-14 лет они осознавали себя частицей большого народа и старались ни в чем не уступать взрослым. Тысячи ребят сражались в отрядах партизан и действующей армии. Вместе со взрослыми подростки ходили в разведку, помогали партизанам подрывать эшелоны врага, устраивать засады.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925252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106538" y="980099"/>
            <a:ext cx="793054" cy="74735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8244408" y="5949280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2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3806/borman105.42/0_29c96_d838b569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9" y="810083"/>
            <a:ext cx="3456062" cy="454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4185996" y="1412776"/>
            <a:ext cx="4572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Зоя же вошла в народную память. Мемориалы героине установлены на Минском шоссе близ деревни Петрищево и на платформе станции метро "Измайловский парк". В Москве именем Космодемьянских – сестры и брата Александра, тоже Героя Советского Союза, – названы улица и школа, где они учились. Есть Зоя и на небосклоне – ее имя носит астероид.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конечная звезда 7">
            <a:hlinkClick r:id="rId4" action="ppaction://hlinksldjump"/>
          </p:cNvPr>
          <p:cNvSpPr/>
          <p:nvPr/>
        </p:nvSpPr>
        <p:spPr>
          <a:xfrm>
            <a:off x="8028384" y="4985905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5-конечная звезда 8">
            <a:hlinkClick r:id="rId4" action="ppaction://hlinksldjump"/>
          </p:cNvPr>
          <p:cNvSpPr/>
          <p:nvPr/>
        </p:nvSpPr>
        <p:spPr>
          <a:xfrm>
            <a:off x="4355976" y="5229200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5-конечная звезда 9">
            <a:hlinkClick r:id="rId4" action="ppaction://hlinksldjump"/>
          </p:cNvPr>
          <p:cNvSpPr/>
          <p:nvPr/>
        </p:nvSpPr>
        <p:spPr>
          <a:xfrm>
            <a:off x="178546" y="5445224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98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ambovski.ru/wp-content/uploads/Памятник_Зое_Космодемьянск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622300"/>
            <a:ext cx="693102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093266" y="1196752"/>
            <a:ext cx="4414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Памятник Зое Космодемьянской.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2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hys.msu.ru/rus/about/sovphys/pics/59-11.files/fig67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32656"/>
            <a:ext cx="81391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347864" y="5805264"/>
            <a:ext cx="4779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Деревня  Петрищево. Памятник Зое.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891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Файл:Zoya Kosmodemyanskaya (Partizanskaya station, Moscow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9" y="116632"/>
            <a:ext cx="4202113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4776788" y="5661248"/>
            <a:ext cx="3800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Памятник на станции метро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«Партизанская».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25252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worldwalk.info/photo/11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7" y="692697"/>
            <a:ext cx="4257962" cy="5796644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2"/>
          <p:cNvSpPr>
            <a:spLocks noChangeArrowheads="1"/>
          </p:cNvSpPr>
          <p:nvPr/>
        </p:nvSpPr>
        <p:spPr bwMode="auto">
          <a:xfrm>
            <a:off x="107317" y="3538751"/>
            <a:ext cx="42868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Памятник Зое Космодемьянской появился в Киеве в 1945 году. Сначала это была любительская гипсовая скульптура, а потом ее заменили бронзовым памятником, работы скульптора Гайдамаки.</a:t>
            </a:r>
            <a:endParaRPr lang="ru-RU" dirty="0" smtClean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6/6e/Memorial_to_Zoya_and_Alexander_clo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7181"/>
            <a:ext cx="3415804" cy="503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67544" y="940097"/>
            <a:ext cx="3011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Памятник Зое и Шуре.</a:t>
            </a:r>
          </a:p>
        </p:txBody>
      </p:sp>
      <p:pic>
        <p:nvPicPr>
          <p:cNvPr id="8" name="Picture 2" descr="http://www.hronos.km.ru/img/foto/zoya_al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602037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8333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Зоя в Тамбов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6930"/>
            <a:ext cx="3232676" cy="95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186113" y="953710"/>
            <a:ext cx="347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Памятник  Зое в Тамбове.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5313"/>
            <a:ext cx="9252520" cy="7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8975"/>
          <a:stretch/>
        </p:blipFill>
        <p:spPr>
          <a:xfrm>
            <a:off x="5220072" y="1143128"/>
            <a:ext cx="3349797" cy="4014064"/>
          </a:xfr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99992" y="5373216"/>
            <a:ext cx="4320480" cy="936104"/>
          </a:xfrm>
        </p:spPr>
        <p:txBody>
          <a:bodyPr/>
          <a:lstStyle/>
          <a:p>
            <a:r>
              <a:rPr lang="ru-RU" sz="2000" b="1" dirty="0" smtClean="0"/>
              <a:t>Памятник Зое Космодемьянской в деревне Петрищево. Мать Зои Л.Т. Космодемьянская у памятника дочери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527736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r>
              <a:rPr lang="ru-RU" sz="3600" dirty="0" smtClean="0"/>
              <a:t>          Войны не хотим мы нигде, никогда,</a:t>
            </a:r>
          </a:p>
          <a:p>
            <a:pPr algn="ctr">
              <a:buFont typeface="Arial" charset="0"/>
              <a:buNone/>
            </a:pPr>
            <a:r>
              <a:rPr lang="ru-RU" sz="3600" dirty="0" smtClean="0"/>
              <a:t>Пусть мир будет в мире везде и всегда.</a:t>
            </a:r>
          </a:p>
          <a:p>
            <a:pPr algn="ctr">
              <a:buFont typeface="Arial" charset="0"/>
              <a:buNone/>
            </a:pPr>
            <a:r>
              <a:rPr lang="ru-RU" sz="3600" dirty="0" smtClean="0"/>
              <a:t>Да будет светлой жизнь детей!</a:t>
            </a:r>
          </a:p>
          <a:p>
            <a:pPr algn="ctr">
              <a:buFont typeface="Arial" charset="0"/>
              <a:buNone/>
            </a:pPr>
            <a:r>
              <a:rPr lang="ru-RU" sz="3600" dirty="0" smtClean="0"/>
              <a:t>Как светел мир в глазах открытых!</a:t>
            </a:r>
          </a:p>
          <a:p>
            <a:pPr algn="ctr">
              <a:buFont typeface="Arial" charset="0"/>
              <a:buNone/>
            </a:pPr>
            <a:r>
              <a:rPr lang="ru-RU" sz="3600" dirty="0" smtClean="0"/>
              <a:t>О, не разрушь и не убей – </a:t>
            </a:r>
          </a:p>
          <a:p>
            <a:pPr algn="ctr">
              <a:buFont typeface="Arial" charset="0"/>
              <a:buNone/>
            </a:pPr>
            <a:r>
              <a:rPr lang="ru-RU" sz="3600" dirty="0" smtClean="0"/>
              <a:t>Земле достаточно убитых!</a:t>
            </a:r>
          </a:p>
          <a:p>
            <a:endParaRPr lang="ru-RU" dirty="0" smtClean="0"/>
          </a:p>
        </p:txBody>
      </p:sp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107504" y="836712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7308304" y="4941168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4309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67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4" descr="a31217ffd7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24" y="1916832"/>
            <a:ext cx="5585276" cy="473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50825" y="476250"/>
            <a:ext cx="49688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prstClr val="black"/>
                </a:solidFill>
                <a:latin typeface="CricketInlineShadow" pitchFamily="2" charset="0"/>
              </a:rPr>
              <a:t>Через века,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prstClr val="black"/>
                </a:solidFill>
                <a:latin typeface="CricketInlineShadow" pitchFamily="2" charset="0"/>
              </a:rPr>
              <a:t>             Через года,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prstClr val="black"/>
                </a:solidFill>
                <a:latin typeface="CricketInlineShadow" pitchFamily="2" charset="0"/>
              </a:rPr>
              <a:t>      ПОМНИТЕ!</a:t>
            </a:r>
          </a:p>
        </p:txBody>
      </p:sp>
      <p:pic>
        <p:nvPicPr>
          <p:cNvPr id="6" name="Лев Лещенко - День Побе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конечная звезда 4"/>
          <p:cNvSpPr/>
          <p:nvPr/>
        </p:nvSpPr>
        <p:spPr>
          <a:xfrm>
            <a:off x="250825" y="2758616"/>
            <a:ext cx="1008807" cy="8227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1259632" y="4281847"/>
            <a:ext cx="845840" cy="79208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2312342" y="2941408"/>
            <a:ext cx="845840" cy="67038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0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2484438" y="809625"/>
            <a:ext cx="4535487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Июнь. Клонился к вечеру закат.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И теплой ночи разливалось море.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И раздавался звонкий смех ребят,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Не знающих, не ведающих горя.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Июнь! Тогда еще не знали мы,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Со школьных вечеров домой шагая,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Что завтра будет первый день войны,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black"/>
                </a:solidFill>
              </a:rPr>
              <a:t>А кончится она лишь в сорок пятом, в мае.</a:t>
            </a:r>
          </a:p>
        </p:txBody>
      </p:sp>
      <p:sp>
        <p:nvSpPr>
          <p:cNvPr id="27" name="5-конечная звезда 26">
            <a:hlinkClick r:id="rId2" action="ppaction://hlinksldjump"/>
          </p:cNvPr>
          <p:cNvSpPr/>
          <p:nvPr/>
        </p:nvSpPr>
        <p:spPr>
          <a:xfrm>
            <a:off x="590574" y="1276170"/>
            <a:ext cx="928695" cy="92869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5-конечная звезда 26">
            <a:hlinkClick r:id="rId2" action="ppaction://hlinksldjump"/>
          </p:cNvPr>
          <p:cNvSpPr/>
          <p:nvPr/>
        </p:nvSpPr>
        <p:spPr>
          <a:xfrm>
            <a:off x="7531737" y="4588538"/>
            <a:ext cx="928695" cy="92869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6393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9" y="5904309"/>
            <a:ext cx="907300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23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i="1" dirty="0" smtClean="0">
                <a:solidFill>
                  <a:srgbClr val="FF0000"/>
                </a:solidFill>
                <a:cs typeface="Arial" charset="0"/>
              </a:rPr>
              <a:t>Дети Герои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</a:t>
            </a:r>
            <a:r>
              <a:rPr lang="ru-RU" i="1" dirty="0" smtClean="0">
                <a:solidFill>
                  <a:prstClr val="black"/>
                </a:solidFill>
              </a:rPr>
              <a:t> </a:t>
            </a:r>
            <a:r>
              <a:rPr lang="ru-RU" dirty="0" smtClean="0">
                <a:solidFill>
                  <a:prstClr val="black"/>
                </a:solidFill>
              </a:rPr>
              <a:t>До войны это были самые обыкновенные мальчишки и девчонки. Учились, помогали старшим, играли, бегали-прыгали, разбивали носы и коленки. Их имена знали только родные, одноклассники да друзья.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ПРИШЕЛ ЧАС - ОНИ ПОКАЗАЛИ, КАКИМ ОГРОМНЫМ МОЖЕТ СТАТЬ МАЛЕНЬКОЕ ДЕТСКОЕ СЕРДЦЕ, КОГДА РАЗГОРАЕТСЯ В НЕМ СВЯЩЕННАЯ ЛЮБОВЬ К РОДИНЕ И НЕНАВИСТЬ К ЕЕ ВРАГАМ.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Мальчишки. Девчонки. На их хрупкие плечи легла тяжесть невзгод, бедствий, горя военных лет. И не согнулись они под этой тяжестью, стали сильнее духом, мужественнее, выносливее.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Маленькие герои большой войны. Они сражались рядом со старшими - отцами, братьями, рядом с коммунистами и комсомольцами.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Сражались повсюду. На море, как Боря </a:t>
            </a:r>
            <a:r>
              <a:rPr lang="ru-RU" dirty="0" err="1" smtClean="0">
                <a:solidFill>
                  <a:prstClr val="black"/>
                </a:solidFill>
              </a:rPr>
              <a:t>Кулешин</a:t>
            </a:r>
            <a:r>
              <a:rPr lang="ru-RU" dirty="0" smtClean="0">
                <a:solidFill>
                  <a:prstClr val="black"/>
                </a:solidFill>
              </a:rPr>
              <a:t>. В небе, как Аркаша </a:t>
            </a:r>
            <a:r>
              <a:rPr lang="ru-RU" dirty="0" err="1" smtClean="0">
                <a:solidFill>
                  <a:prstClr val="black"/>
                </a:solidFill>
              </a:rPr>
              <a:t>Каманин</a:t>
            </a:r>
            <a:r>
              <a:rPr lang="ru-RU" dirty="0" smtClean="0">
                <a:solidFill>
                  <a:prstClr val="black"/>
                </a:solidFill>
              </a:rPr>
              <a:t>. В партизанском отряде, как Леня Голиков. В Брестской крепости, как Валя Зенкина. В керченских катакомбах, как Володя Дубинин. В подполье, как Володя </a:t>
            </a:r>
            <a:r>
              <a:rPr lang="ru-RU" dirty="0" err="1" smtClean="0">
                <a:solidFill>
                  <a:prstClr val="black"/>
                </a:solidFill>
              </a:rPr>
              <a:t>Щербацевич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И ни на миг не дрогнули юные сердца!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   Их повзрослевшее детство было наполнено такими испытаниями, что, придумай их даже очень талантливый писатель, в это трудно было бы поверить. Но это было. Было в истории большой нашей страны, было в судьбах ее маленьких ребят - обыкновенных мальчишек и девчонок.</a:t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174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288"/>
            <a:ext cx="9252520" cy="83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>
            <a:hlinkClick r:id="rId3" action="ppaction://hlinksldjump"/>
          </p:cNvPr>
          <p:cNvSpPr/>
          <p:nvPr/>
        </p:nvSpPr>
        <p:spPr>
          <a:xfrm>
            <a:off x="2195736" y="116632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6012160" y="116631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8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12" descr="002.jpg"/>
          <p:cNvPicPr>
            <a:picLocks noChangeAspect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10416"/>
          <a:stretch>
            <a:fillRect/>
          </a:stretch>
        </p:blipFill>
        <p:spPr bwMode="auto">
          <a:xfrm>
            <a:off x="639208" y="126826"/>
            <a:ext cx="1682511" cy="163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13" descr="009.jpg"/>
          <p:cNvPicPr>
            <a:picLocks noChangeAspect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r="870" b="13541"/>
          <a:stretch>
            <a:fillRect/>
          </a:stretch>
        </p:blipFill>
        <p:spPr bwMode="auto">
          <a:xfrm>
            <a:off x="3791106" y="92781"/>
            <a:ext cx="1775084" cy="172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14" descr="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r="1041" b="13541"/>
          <a:stretch>
            <a:fillRect/>
          </a:stretch>
        </p:blipFill>
        <p:spPr bwMode="auto">
          <a:xfrm>
            <a:off x="6948264" y="72941"/>
            <a:ext cx="1876338" cy="17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5" descr="012.jpg"/>
          <p:cNvPicPr>
            <a:picLocks noChangeAspect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2500"/>
          <a:stretch>
            <a:fillRect/>
          </a:stretch>
        </p:blipFill>
        <p:spPr bwMode="auto">
          <a:xfrm>
            <a:off x="467544" y="2492896"/>
            <a:ext cx="190087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16" descr="volodja.jpg"/>
          <p:cNvPicPr>
            <a:picLocks noChangeAspect="1"/>
          </p:cNvPicPr>
          <p:nvPr/>
        </p:nvPicPr>
        <p:blipFill>
          <a:blip r:embed="rId6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0474" r="1923" b="16814"/>
          <a:stretch>
            <a:fillRect/>
          </a:stretch>
        </p:blipFill>
        <p:spPr bwMode="auto">
          <a:xfrm>
            <a:off x="3474157" y="2492896"/>
            <a:ext cx="193660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17" descr="011.jpg"/>
          <p:cNvPicPr>
            <a:picLocks noChangeAspect="1"/>
          </p:cNvPicPr>
          <p:nvPr/>
        </p:nvPicPr>
        <p:blipFill>
          <a:blip r:embed="rId7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10432" r="2324" b="13541"/>
          <a:stretch>
            <a:fillRect/>
          </a:stretch>
        </p:blipFill>
        <p:spPr bwMode="auto">
          <a:xfrm>
            <a:off x="6732240" y="2428892"/>
            <a:ext cx="1994247" cy="194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19" descr="010.jpg"/>
          <p:cNvPicPr>
            <a:picLocks noChangeAspect="1"/>
          </p:cNvPicPr>
          <p:nvPr/>
        </p:nvPicPr>
        <p:blipFill>
          <a:blip r:embed="rId8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 b="13541"/>
          <a:stretch>
            <a:fillRect/>
          </a:stretch>
        </p:blipFill>
        <p:spPr bwMode="auto">
          <a:xfrm>
            <a:off x="3146102" y="5072990"/>
            <a:ext cx="1785938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Box 22"/>
          <p:cNvSpPr txBox="1">
            <a:spLocks noChangeArrowheads="1"/>
          </p:cNvSpPr>
          <p:nvPr/>
        </p:nvSpPr>
        <p:spPr bwMode="auto">
          <a:xfrm>
            <a:off x="263524" y="1733582"/>
            <a:ext cx="8462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Аркадий </a:t>
            </a:r>
            <a:r>
              <a:rPr lang="ru-RU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Каманин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Леня Голиков          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Валя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Зенкина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 лет – летчик                       15 лет - партизан            14 лет - партизанка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76" name="TextBox 23"/>
          <p:cNvSpPr txBox="1">
            <a:spLocks noChangeArrowheads="1"/>
          </p:cNvSpPr>
          <p:nvPr/>
        </p:nvSpPr>
        <p:spPr bwMode="auto">
          <a:xfrm>
            <a:off x="484294" y="4365104"/>
            <a:ext cx="85010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Зина Портнова    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Володя Казначеев     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Марат </a:t>
            </a:r>
            <a:r>
              <a:rPr lang="ru-RU" sz="20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Казей</a:t>
            </a:r>
            <a:endParaRPr lang="ru-RU" sz="2000" i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 лет – подпольщица       15 лет – партизан           12 лет – разведчик   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77" name="TextBox 24"/>
          <p:cNvSpPr txBox="1">
            <a:spLocks noChangeArrowheads="1"/>
          </p:cNvSpPr>
          <p:nvPr/>
        </p:nvSpPr>
        <p:spPr bwMode="auto">
          <a:xfrm>
            <a:off x="4932040" y="5523644"/>
            <a:ext cx="2520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</a:t>
            </a:r>
            <a:r>
              <a:rPr lang="ru-RU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Валя </a:t>
            </a: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Котик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 лет - разведчик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" name="5-конечная звезда 26">
            <a:hlinkClick r:id="rId9" action="ppaction://hlinksldjump"/>
          </p:cNvPr>
          <p:cNvSpPr/>
          <p:nvPr/>
        </p:nvSpPr>
        <p:spPr>
          <a:xfrm>
            <a:off x="8056662" y="5172072"/>
            <a:ext cx="928694" cy="928694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5-конечная звезда 14">
            <a:hlinkClick r:id="rId9" action="ppaction://hlinksldjump"/>
          </p:cNvPr>
          <p:cNvSpPr/>
          <p:nvPr/>
        </p:nvSpPr>
        <p:spPr>
          <a:xfrm>
            <a:off x="331087" y="5269902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22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molodguard.ru/00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16632"/>
          <a:stretch>
            <a:fillRect/>
          </a:stretch>
        </p:blipFill>
        <p:spPr>
          <a:xfrm>
            <a:off x="152033" y="75085"/>
            <a:ext cx="1944216" cy="1944216"/>
          </a:xfrm>
          <a:noFill/>
        </p:spPr>
      </p:pic>
      <p:pic>
        <p:nvPicPr>
          <p:cNvPr id="19460" name="Picture 2" descr="Картинка 1 из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7288"/>
            <a:ext cx="179896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http://www.molodguard.ru/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3" r="1871" b="13539"/>
          <a:stretch>
            <a:fillRect/>
          </a:stretch>
        </p:blipFill>
        <p:spPr bwMode="auto">
          <a:xfrm>
            <a:off x="73025" y="2763360"/>
            <a:ext cx="2089150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www.molodguard.ru/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13541"/>
          <a:stretch>
            <a:fillRect/>
          </a:stretch>
        </p:blipFill>
        <p:spPr bwMode="auto">
          <a:xfrm>
            <a:off x="4817187" y="2885880"/>
            <a:ext cx="18002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http://www.molodguard.ru/0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3" b="11993"/>
          <a:stretch>
            <a:fillRect/>
          </a:stretch>
        </p:blipFill>
        <p:spPr bwMode="auto">
          <a:xfrm>
            <a:off x="2484438" y="2789043"/>
            <a:ext cx="1944687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www.molodguard.ru/la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10825" r="2174" b="18040"/>
          <a:stretch>
            <a:fillRect/>
          </a:stretch>
        </p:blipFill>
        <p:spPr bwMode="auto">
          <a:xfrm>
            <a:off x="4429126" y="80978"/>
            <a:ext cx="187558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http://www.molodguard.ru/0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 b="14948"/>
          <a:stretch>
            <a:fillRect/>
          </a:stretch>
        </p:blipFill>
        <p:spPr bwMode="auto">
          <a:xfrm>
            <a:off x="6875462" y="2855549"/>
            <a:ext cx="212566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www.molodguard.ru/gal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13780" r="3128" b="16632"/>
          <a:stretch>
            <a:fillRect/>
          </a:stretch>
        </p:blipFill>
        <p:spPr bwMode="auto">
          <a:xfrm>
            <a:off x="6768008" y="92017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2328525" y="2036705"/>
            <a:ext cx="18834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Arial" charset="0"/>
              </a:rPr>
              <a:t>Надя Богданова</a:t>
            </a:r>
            <a:endParaRPr lang="ru-RU" sz="1400" i="1" dirty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Arial" charset="0"/>
              </a:rPr>
              <a:t>9 лет - партизанка</a:t>
            </a:r>
          </a:p>
        </p:txBody>
      </p:sp>
      <p:sp>
        <p:nvSpPr>
          <p:cNvPr id="19469" name="Прямоугольник 6"/>
          <p:cNvSpPr>
            <a:spLocks noChangeArrowheads="1"/>
          </p:cNvSpPr>
          <p:nvPr/>
        </p:nvSpPr>
        <p:spPr bwMode="auto">
          <a:xfrm>
            <a:off x="37026" y="4725144"/>
            <a:ext cx="225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0000"/>
                </a:solidFill>
              </a:rPr>
              <a:t>Витя Хоменко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0000"/>
                </a:solidFill>
              </a:rPr>
              <a:t>16 лет - партизан</a:t>
            </a:r>
          </a:p>
        </p:txBody>
      </p:sp>
      <p:sp>
        <p:nvSpPr>
          <p:cNvPr id="19470" name="Прямоугольник 6"/>
          <p:cNvSpPr>
            <a:spLocks noChangeArrowheads="1"/>
          </p:cNvSpPr>
          <p:nvPr/>
        </p:nvSpPr>
        <p:spPr bwMode="auto">
          <a:xfrm>
            <a:off x="4717174" y="4594030"/>
            <a:ext cx="22589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0000"/>
                </a:solidFill>
              </a:rPr>
              <a:t>Саша Бородулин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solidFill>
                  <a:srgbClr val="FF0000"/>
                </a:solidFill>
              </a:rPr>
              <a:t>15 лет - партизан</a:t>
            </a:r>
          </a:p>
        </p:txBody>
      </p:sp>
      <p:sp>
        <p:nvSpPr>
          <p:cNvPr id="19471" name="Прямоугольник 6"/>
          <p:cNvSpPr>
            <a:spLocks noChangeArrowheads="1"/>
          </p:cNvSpPr>
          <p:nvPr/>
        </p:nvSpPr>
        <p:spPr bwMode="auto">
          <a:xfrm>
            <a:off x="2452149" y="4689475"/>
            <a:ext cx="20553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 smtClean="0">
                <a:solidFill>
                  <a:srgbClr val="FF0000"/>
                </a:solidFill>
              </a:rPr>
              <a:t>Вася Коробко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0000"/>
                </a:solidFill>
              </a:rPr>
              <a:t>14 лет - партизан</a:t>
            </a:r>
          </a:p>
        </p:txBody>
      </p:sp>
      <p:sp>
        <p:nvSpPr>
          <p:cNvPr id="19472" name="Rectangle 18"/>
          <p:cNvSpPr>
            <a:spLocks noChangeArrowheads="1"/>
          </p:cNvSpPr>
          <p:nvPr/>
        </p:nvSpPr>
        <p:spPr bwMode="auto">
          <a:xfrm>
            <a:off x="6876256" y="4944397"/>
            <a:ext cx="22217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charset="0"/>
              </a:rPr>
              <a:t>  </a:t>
            </a:r>
            <a:r>
              <a:rPr lang="ru-RU" i="1" dirty="0" smtClean="0">
                <a:solidFill>
                  <a:srgbClr val="FF0000"/>
                </a:solidFill>
                <a:latin typeface="Arial" charset="0"/>
              </a:rPr>
              <a:t>Костя Кравчук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FF0000"/>
                </a:solidFill>
                <a:latin typeface="Arial" charset="0"/>
              </a:rPr>
              <a:t>10 лет - партизан</a:t>
            </a:r>
          </a:p>
        </p:txBody>
      </p:sp>
      <p:sp>
        <p:nvSpPr>
          <p:cNvPr id="19473" name="Прямоугольник 6"/>
          <p:cNvSpPr>
            <a:spLocks noChangeArrowheads="1"/>
          </p:cNvSpPr>
          <p:nvPr/>
        </p:nvSpPr>
        <p:spPr bwMode="auto">
          <a:xfrm>
            <a:off x="6617412" y="2077012"/>
            <a:ext cx="2042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</a:rPr>
              <a:t>Галя Комлева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</a:rPr>
              <a:t>14 лет - партизанка</a:t>
            </a:r>
          </a:p>
        </p:txBody>
      </p:sp>
      <p:sp>
        <p:nvSpPr>
          <p:cNvPr id="19474" name="Rectangle 20"/>
          <p:cNvSpPr>
            <a:spLocks noChangeArrowheads="1"/>
          </p:cNvSpPr>
          <p:nvPr/>
        </p:nvSpPr>
        <p:spPr bwMode="auto">
          <a:xfrm>
            <a:off x="49227" y="2055474"/>
            <a:ext cx="22467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latin typeface="Arial" charset="0"/>
              </a:rPr>
              <a:t>Юта </a:t>
            </a:r>
            <a:r>
              <a:rPr lang="ru-RU" sz="1600" i="1" dirty="0" err="1" smtClean="0">
                <a:solidFill>
                  <a:srgbClr val="FF0000"/>
                </a:solidFill>
                <a:latin typeface="Arial" charset="0"/>
              </a:rPr>
              <a:t>Бондаровская</a:t>
            </a:r>
            <a:endParaRPr lang="ru-RU" sz="1600" i="1" dirty="0" smtClean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  <a:latin typeface="Arial" charset="0"/>
              </a:rPr>
              <a:t>13 лет - партизанка</a:t>
            </a:r>
          </a:p>
        </p:txBody>
      </p:sp>
      <p:sp>
        <p:nvSpPr>
          <p:cNvPr id="19475" name="Прямоугольник 6"/>
          <p:cNvSpPr>
            <a:spLocks noChangeArrowheads="1"/>
          </p:cNvSpPr>
          <p:nvPr/>
        </p:nvSpPr>
        <p:spPr bwMode="auto">
          <a:xfrm>
            <a:off x="4261838" y="2081157"/>
            <a:ext cx="2042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</a:rPr>
              <a:t>Лара Михеенко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srgbClr val="FF0000"/>
                </a:solidFill>
              </a:rPr>
              <a:t>12 лет - партизанка</a:t>
            </a:r>
          </a:p>
        </p:txBody>
      </p:sp>
      <p:sp>
        <p:nvSpPr>
          <p:cNvPr id="27" name="5-конечная звезда 26">
            <a:hlinkClick r:id="rId11" action="ppaction://hlinksldjump"/>
          </p:cNvPr>
          <p:cNvSpPr/>
          <p:nvPr/>
        </p:nvSpPr>
        <p:spPr>
          <a:xfrm>
            <a:off x="1931998" y="5733256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5-конечная звезда 20">
            <a:hlinkClick r:id="rId11" action="ppaction://hlinksldjump"/>
          </p:cNvPr>
          <p:cNvSpPr/>
          <p:nvPr/>
        </p:nvSpPr>
        <p:spPr>
          <a:xfrm>
            <a:off x="6281042" y="5733255"/>
            <a:ext cx="793054" cy="747351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87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Содержимое 2"/>
          <p:cNvSpPr>
            <a:spLocks noGrp="1"/>
          </p:cNvSpPr>
          <p:nvPr>
            <p:ph idx="1"/>
          </p:nvPr>
        </p:nvSpPr>
        <p:spPr>
          <a:xfrm>
            <a:off x="539750" y="1844675"/>
            <a:ext cx="822960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/>
              <a:t>Свыше 20 млн. людей потеряла наша страна в той войне. Язык цифр скуп. Но вы все же вслушайтесь и представьте… Если бы мы посвятили каждой жертве по одной минуте молчания, то нам пришлось бы молчать более 38 лет.</a:t>
            </a:r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pic>
        <p:nvPicPr>
          <p:cNvPr id="430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252519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-конечная звезда 6"/>
          <p:cNvSpPr/>
          <p:nvPr/>
        </p:nvSpPr>
        <p:spPr>
          <a:xfrm>
            <a:off x="864096" y="476672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6784029" y="4581128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94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3609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000" b="1" dirty="0" smtClean="0"/>
              <a:t>            Неугасима память поколений</a:t>
            </a:r>
            <a:endParaRPr lang="ru-RU" sz="4000" dirty="0" smtClean="0"/>
          </a:p>
          <a:p>
            <a:pPr algn="ctr">
              <a:buFont typeface="Arial" charset="0"/>
              <a:buNone/>
            </a:pPr>
            <a:r>
              <a:rPr lang="ru-RU" sz="4000" b="1" dirty="0" smtClean="0"/>
              <a:t>И память тех, кого так свято чтим,</a:t>
            </a:r>
            <a:endParaRPr lang="ru-RU" sz="4000" dirty="0" smtClean="0"/>
          </a:p>
          <a:p>
            <a:pPr algn="ctr">
              <a:buFont typeface="Arial" charset="0"/>
              <a:buNone/>
            </a:pPr>
            <a:r>
              <a:rPr lang="ru-RU" sz="4000" b="1" dirty="0" smtClean="0"/>
              <a:t>     Давайте, люди, встанем на мгновенье</a:t>
            </a:r>
            <a:endParaRPr lang="ru-RU" sz="4000" dirty="0" smtClean="0"/>
          </a:p>
          <a:p>
            <a:pPr algn="ctr">
              <a:buFont typeface="Arial" charset="0"/>
              <a:buNone/>
            </a:pPr>
            <a:r>
              <a:rPr lang="ru-RU" sz="4000" b="1" dirty="0" smtClean="0"/>
              <a:t>И в скорби постоим и помолчим. </a:t>
            </a:r>
            <a:endParaRPr lang="ru-RU" sz="4000" dirty="0" smtClean="0"/>
          </a:p>
        </p:txBody>
      </p:sp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9938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144016" y="2276872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6928546" y="4342792"/>
            <a:ext cx="1691680" cy="1340768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32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1737</Words>
  <Application>Microsoft Office PowerPoint</Application>
  <PresentationFormat>Экран (4:3)</PresentationFormat>
  <Paragraphs>103</Paragraphs>
  <Slides>37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CricketInlineShadow</vt:lpstr>
      <vt:lpstr>Times New Roman</vt:lpstr>
      <vt:lpstr>Wingdings 2</vt:lpstr>
      <vt:lpstr>Тема Office</vt:lpstr>
      <vt:lpstr>1_Тема Office</vt:lpstr>
      <vt:lpstr> Дети – герои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</vt:lpstr>
      <vt:lpstr>Подвиг девушки…</vt:lpstr>
      <vt:lpstr>Презентация PowerPoint</vt:lpstr>
      <vt:lpstr>Плен, пытки и казнь </vt:lpstr>
      <vt:lpstr>Немецкие солдаты проверяют прочность виселицы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Тело казненной немцами Зои Космодемьянской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возле московской школы № 201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Зое Космодемьянской в деревне Петрищево. Мать Зои Л.Т. Космодемьянская у памятника дочери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– герои Великой Отечественной войны</dc:title>
  <dc:creator>User</dc:creator>
  <cp:lastModifiedBy>user</cp:lastModifiedBy>
  <cp:revision>29</cp:revision>
  <dcterms:created xsi:type="dcterms:W3CDTF">2015-04-05T09:59:31Z</dcterms:created>
  <dcterms:modified xsi:type="dcterms:W3CDTF">2020-02-04T10:00:30Z</dcterms:modified>
</cp:coreProperties>
</file>